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sldIdLst>
    <p:sldId id="258" r:id="rId2"/>
    <p:sldId id="257" r:id="rId3"/>
  </p:sldIdLst>
  <p:sldSz cx="6858000" cy="9906000" type="A4"/>
  <p:notesSz cx="6742113" cy="9872663"/>
  <p:embeddedFontLst>
    <p:embeddedFont>
      <p:font typeface="HGPｺﾞｼｯｸM" panose="020B0600000000000000" pitchFamily="50" charset="-128"/>
      <p:regular r:id="rId4"/>
    </p:embeddedFont>
    <p:embeddedFont>
      <p:font typeface="HGP創英角ｺﾞｼｯｸUB" panose="020B0900000000000000" pitchFamily="50" charset="-128"/>
      <p:regular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HG丸ｺﾞｼｯｸM-PRO" panose="020F0600000000000000" pitchFamily="50" charset="-128"/>
      <p:regular r:id="rId10"/>
    </p:embeddedFont>
    <p:embeddedFont>
      <p:font typeface="HGP創英角ﾎﾟｯﾌﾟ体" panose="040B0A00000000000000" pitchFamily="50" charset="-128"/>
      <p:regular r:id="rId11"/>
    </p:embeddedFont>
    <p:embeddedFont>
      <p:font typeface="Calibri Light" panose="020F0302020204030204" pitchFamily="34" charset="0"/>
      <p:regular r:id="rId12"/>
      <p:italic r:id="rId13"/>
    </p:embeddedFont>
    <p:embeddedFont>
      <p:font typeface="HGSｺﾞｼｯｸE" panose="020B0900000000000000" pitchFamily="50" charset="-128"/>
      <p:regular r:id="rId14"/>
    </p:embeddedFont>
  </p:embeddedFont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3399"/>
    <a:srgbClr val="CC0000"/>
    <a:srgbClr val="FFCCCC"/>
    <a:srgbClr val="FFFFFF"/>
    <a:srgbClr val="FFFF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49" d="100"/>
          <a:sy n="49" d="100"/>
        </p:scale>
        <p:origin x="2280" y="60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02A6C-D2EC-484F-B955-BED9E84D0524}" type="datetimeFigureOut">
              <a:rPr kumimoji="1" lang="ja-JP" altLang="en-US" smtClean="0"/>
              <a:t>2019/10/11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ED693-3B80-4D70-999B-E9BCE4885E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8692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02A6C-D2EC-484F-B955-BED9E84D0524}" type="datetimeFigureOut">
              <a:rPr kumimoji="1" lang="ja-JP" altLang="en-US" smtClean="0"/>
              <a:t>2019/10/11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ED693-3B80-4D70-999B-E9BCE4885E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7413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02A6C-D2EC-484F-B955-BED9E84D0524}" type="datetimeFigureOut">
              <a:rPr kumimoji="1" lang="ja-JP" altLang="en-US" smtClean="0"/>
              <a:t>2019/10/11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ED693-3B80-4D70-999B-E9BCE4885E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6536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02A6C-D2EC-484F-B955-BED9E84D0524}" type="datetimeFigureOut">
              <a:rPr kumimoji="1" lang="ja-JP" altLang="en-US" smtClean="0"/>
              <a:t>2019/10/11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ED693-3B80-4D70-999B-E9BCE4885E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0875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02A6C-D2EC-484F-B955-BED9E84D0524}" type="datetimeFigureOut">
              <a:rPr kumimoji="1" lang="ja-JP" altLang="en-US" smtClean="0"/>
              <a:t>2019/10/11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ED693-3B80-4D70-999B-E9BCE4885E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6171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02A6C-D2EC-484F-B955-BED9E84D0524}" type="datetimeFigureOut">
              <a:rPr kumimoji="1" lang="ja-JP" altLang="en-US" smtClean="0"/>
              <a:t>2019/10/11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ED693-3B80-4D70-999B-E9BCE4885E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777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02A6C-D2EC-484F-B955-BED9E84D0524}" type="datetimeFigureOut">
              <a:rPr kumimoji="1" lang="ja-JP" altLang="en-US" smtClean="0"/>
              <a:t>2019/10/11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ED693-3B80-4D70-999B-E9BCE4885E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5846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02A6C-D2EC-484F-B955-BED9E84D0524}" type="datetimeFigureOut">
              <a:rPr kumimoji="1" lang="ja-JP" altLang="en-US" smtClean="0"/>
              <a:t>2019/10/11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ED693-3B80-4D70-999B-E9BCE4885E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5418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02A6C-D2EC-484F-B955-BED9E84D0524}" type="datetimeFigureOut">
              <a:rPr kumimoji="1" lang="ja-JP" altLang="en-US" smtClean="0"/>
              <a:t>2019/10/11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ED693-3B80-4D70-999B-E9BCE4885E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2160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02A6C-D2EC-484F-B955-BED9E84D0524}" type="datetimeFigureOut">
              <a:rPr kumimoji="1" lang="ja-JP" altLang="en-US" smtClean="0"/>
              <a:t>2019/10/11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ED693-3B80-4D70-999B-E9BCE4885E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0461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02A6C-D2EC-484F-B955-BED9E84D0524}" type="datetimeFigureOut">
              <a:rPr kumimoji="1" lang="ja-JP" altLang="en-US" smtClean="0"/>
              <a:t>2019/10/11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ED693-3B80-4D70-999B-E9BCE4885E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204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02A6C-D2EC-484F-B955-BED9E84D0524}" type="datetimeFigureOut">
              <a:rPr kumimoji="1" lang="ja-JP" altLang="en-US" smtClean="0"/>
              <a:t>2019/10/11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ED693-3B80-4D70-999B-E9BCE4885E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377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68"/>
          <a:stretch/>
        </p:blipFill>
        <p:spPr>
          <a:xfrm>
            <a:off x="-806415" y="654983"/>
            <a:ext cx="7400423" cy="2177046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688" y="1405268"/>
            <a:ext cx="7044603" cy="4158176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9669" y="1893166"/>
            <a:ext cx="4945224" cy="30815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正方形/長方形 4"/>
          <p:cNvSpPr/>
          <p:nvPr/>
        </p:nvSpPr>
        <p:spPr>
          <a:xfrm rot="21060582">
            <a:off x="160447" y="521473"/>
            <a:ext cx="3323347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ja-JP" altLang="en-US" sz="5400" b="1" dirty="0">
                <a:ln w="22225">
                  <a:solidFill>
                    <a:srgbClr val="FFFFCC"/>
                  </a:solidFill>
                  <a:prstDash val="solid"/>
                </a:ln>
                <a:solidFill>
                  <a:srgbClr val="CC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キャンパス</a:t>
            </a:r>
          </a:p>
        </p:txBody>
      </p:sp>
      <p:sp>
        <p:nvSpPr>
          <p:cNvPr id="6" name="フローチャート: 結合子 5"/>
          <p:cNvSpPr/>
          <p:nvPr/>
        </p:nvSpPr>
        <p:spPr>
          <a:xfrm>
            <a:off x="4424482" y="2417443"/>
            <a:ext cx="1416217" cy="1298377"/>
          </a:xfrm>
          <a:prstGeom prst="flowChartConnector">
            <a:avLst/>
          </a:prstGeom>
          <a:solidFill>
            <a:srgbClr val="FFFFFF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な</a:t>
            </a:r>
            <a:endParaRPr lang="ja-JP" alt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8" name="フローチャート: 結合子 7"/>
          <p:cNvSpPr/>
          <p:nvPr/>
        </p:nvSpPr>
        <p:spPr>
          <a:xfrm rot="21007518">
            <a:off x="4037437" y="4047221"/>
            <a:ext cx="1298111" cy="1298377"/>
          </a:xfrm>
          <a:prstGeom prst="flowChartConnector">
            <a:avLst/>
          </a:prstGeom>
          <a:solidFill>
            <a:srgbClr val="FFFFFF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み</a:t>
            </a:r>
            <a:endParaRPr lang="ja-JP" alt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7" name="フローチャート: 結合子 6"/>
          <p:cNvSpPr/>
          <p:nvPr/>
        </p:nvSpPr>
        <p:spPr>
          <a:xfrm rot="578015">
            <a:off x="5139778" y="3407298"/>
            <a:ext cx="1338197" cy="1298377"/>
          </a:xfrm>
          <a:prstGeom prst="flowChartConnector">
            <a:avLst/>
          </a:prstGeom>
          <a:solidFill>
            <a:srgbClr val="FFFFFF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5400" dirty="0" smtClean="0">
                <a:ln w="0"/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ご</a:t>
            </a:r>
            <a:endParaRPr lang="ja-JP" altLang="en-US" sz="5400" b="0" cap="none" spc="0" dirty="0">
              <a:ln w="0"/>
              <a:solidFill>
                <a:srgbClr val="FF33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4211122" y="0"/>
            <a:ext cx="264687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兵庫大学 認知症カフェ</a:t>
            </a:r>
            <a:endParaRPr lang="ja-JP" alt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108717" y="5409156"/>
            <a:ext cx="6608501" cy="363701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490692" y="5661995"/>
            <a:ext cx="723275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日 時</a:t>
            </a:r>
            <a:endParaRPr lang="ja-JP" alt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1380171" y="5686013"/>
            <a:ext cx="426270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令和元</a:t>
            </a:r>
            <a:r>
              <a:rPr lang="ja-JP" alt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年</a:t>
            </a:r>
            <a:r>
              <a:rPr lang="en-US" altLang="ja-JP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10</a:t>
            </a:r>
            <a:r>
              <a:rPr lang="ja-JP" alt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月</a:t>
            </a:r>
            <a:r>
              <a:rPr lang="en-US" altLang="ja-JP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30</a:t>
            </a:r>
            <a:r>
              <a:rPr lang="ja-JP" alt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日（</a:t>
            </a:r>
            <a:r>
              <a:rPr lang="ja-JP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水</a:t>
            </a:r>
            <a:r>
              <a:rPr lang="ja-JP" alt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）　</a:t>
            </a:r>
            <a:r>
              <a:rPr lang="en-US" altLang="ja-JP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13</a:t>
            </a:r>
            <a:r>
              <a:rPr lang="ja-JP" alt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：</a:t>
            </a:r>
            <a:r>
              <a:rPr lang="en-US" altLang="ja-JP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0</a:t>
            </a:r>
            <a:r>
              <a:rPr lang="en-US" altLang="ja-JP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0</a:t>
            </a:r>
            <a:r>
              <a:rPr lang="ja-JP" alt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～</a:t>
            </a:r>
            <a:r>
              <a:rPr lang="en-US" altLang="ja-JP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15</a:t>
            </a:r>
            <a:r>
              <a:rPr lang="ja-JP" alt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：</a:t>
            </a:r>
            <a:r>
              <a:rPr lang="en-US" altLang="ja-JP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00</a:t>
            </a:r>
            <a:endParaRPr lang="ja-JP" alt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490691" y="6582185"/>
            <a:ext cx="723275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講 師</a:t>
            </a:r>
            <a:endParaRPr lang="ja-JP" alt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1321888" y="6593450"/>
            <a:ext cx="301396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兵庫大学</a:t>
            </a:r>
            <a:r>
              <a:rPr lang="ja-JP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短期</a:t>
            </a:r>
            <a:r>
              <a:rPr lang="ja-JP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大学部保育科</a:t>
            </a:r>
            <a:endParaRPr lang="ja-JP" alt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490692" y="6109953"/>
            <a:ext cx="723275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場 所</a:t>
            </a:r>
            <a:endParaRPr lang="ja-JP" alt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1380171" y="6093038"/>
            <a:ext cx="381867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加古川総合文化センター　２階調理室</a:t>
            </a:r>
            <a:endParaRPr lang="en-US" altLang="ja-JP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4386714" y="6618035"/>
            <a:ext cx="18473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ja-JP" alt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490690" y="7094180"/>
            <a:ext cx="723275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内 容</a:t>
            </a:r>
            <a:endParaRPr lang="ja-JP" alt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730242" y="8109527"/>
            <a:ext cx="18473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ja-JP" alt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490690" y="7641856"/>
            <a:ext cx="723275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対 象</a:t>
            </a:r>
            <a:endParaRPr lang="ja-JP" alt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1213965" y="7532404"/>
            <a:ext cx="479650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認知症の方、ご家族の方、地域にお住まいの方、</a:t>
            </a:r>
            <a:endParaRPr lang="en-US" altLang="ja-JP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どなたでもご自由に参加出来ます。</a:t>
            </a:r>
            <a:endParaRPr lang="ja-JP" alt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0" y="9150005"/>
            <a:ext cx="6858000" cy="738664"/>
          </a:xfrm>
          <a:prstGeom prst="rect">
            <a:avLst/>
          </a:prstGeom>
          <a:solidFill>
            <a:schemeClr val="accent4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【</a:t>
            </a:r>
            <a:r>
              <a:rPr lang="ja-JP" altLang="en-US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お申込</a:t>
            </a:r>
            <a:r>
              <a:rPr lang="en-US" altLang="ja-JP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】</a:t>
            </a:r>
            <a:r>
              <a:rPr lang="ja-JP" altLang="en-US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兵庫大学 地域医療福祉研修センター　</a:t>
            </a:r>
            <a:endParaRPr lang="en-US" altLang="ja-JP" sz="1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pPr algn="ctr"/>
            <a:r>
              <a:rPr lang="ja-JP" altLang="en-US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℡：</a:t>
            </a:r>
            <a:r>
              <a:rPr lang="en-US" altLang="ja-JP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079</a:t>
            </a:r>
            <a:r>
              <a:rPr lang="ja-JP" altLang="en-US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－</a:t>
            </a:r>
            <a:r>
              <a:rPr lang="en-US" altLang="ja-JP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427-9531</a:t>
            </a:r>
            <a:r>
              <a:rPr lang="ja-JP" altLang="en-US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</a:t>
            </a:r>
            <a:r>
              <a:rPr lang="en-US" altLang="ja-JP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Fax</a:t>
            </a:r>
            <a:r>
              <a:rPr lang="ja-JP" altLang="en-US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：</a:t>
            </a:r>
            <a:r>
              <a:rPr lang="en-US" altLang="ja-JP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079</a:t>
            </a:r>
            <a:r>
              <a:rPr lang="ja-JP" altLang="en-US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－</a:t>
            </a:r>
            <a:r>
              <a:rPr lang="en-US" altLang="ja-JP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427-9897</a:t>
            </a:r>
            <a:r>
              <a:rPr lang="ja-JP" altLang="en-US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（</a:t>
            </a:r>
            <a:r>
              <a:rPr lang="en-US" altLang="ja-JP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EC</a:t>
            </a:r>
            <a:r>
              <a:rPr lang="ja-JP" altLang="en-US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）</a:t>
            </a:r>
            <a:endParaRPr lang="en-US" altLang="ja-JP" sz="1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pPr algn="ctr"/>
            <a:r>
              <a:rPr lang="ja-JP" altLang="en-US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加古川市協働のまちづくり推進事業補助金助成事業</a:t>
            </a:r>
            <a:r>
              <a:rPr lang="ja-JP" altLang="en-US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endParaRPr lang="ja-JP" alt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pic>
        <p:nvPicPr>
          <p:cNvPr id="35" name="図 34"/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4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03" r="28500" b="13721"/>
          <a:stretch/>
        </p:blipFill>
        <p:spPr>
          <a:xfrm rot="790812">
            <a:off x="90585" y="4767079"/>
            <a:ext cx="1210025" cy="872941"/>
          </a:xfrm>
          <a:prstGeom prst="rect">
            <a:avLst/>
          </a:prstGeom>
        </p:spPr>
      </p:pic>
      <p:pic>
        <p:nvPicPr>
          <p:cNvPr id="36" name="図 35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39" t="44766" r="-1" b="19662"/>
          <a:stretch/>
        </p:blipFill>
        <p:spPr>
          <a:xfrm>
            <a:off x="1331167" y="4856016"/>
            <a:ext cx="981909" cy="832650"/>
          </a:xfrm>
          <a:prstGeom prst="rect">
            <a:avLst/>
          </a:prstGeom>
        </p:spPr>
      </p:pic>
      <p:sp>
        <p:nvSpPr>
          <p:cNvPr id="33" name="正方形/長方形 32"/>
          <p:cNvSpPr/>
          <p:nvPr/>
        </p:nvSpPr>
        <p:spPr>
          <a:xfrm>
            <a:off x="271583" y="4815611"/>
            <a:ext cx="646331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200" u="sng" dirty="0">
                <a:ln w="0"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参加費</a:t>
            </a:r>
            <a:endParaRPr lang="ja-JP" altLang="en-US" sz="1200" b="0" u="sng" cap="none" spc="0" dirty="0">
              <a:ln w="0"/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262152" y="5037451"/>
            <a:ext cx="90281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800" b="1" dirty="0">
                <a:ln w="0"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無料</a:t>
            </a:r>
            <a:endParaRPr lang="ja-JP" altLang="en-US" sz="2800" b="1" cap="none" spc="0" dirty="0">
              <a:ln w="0"/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561074" y="932816"/>
            <a:ext cx="24064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 smtClean="0">
                <a:solidFill>
                  <a:schemeClr val="accent2">
                    <a:lumMod val="5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サテライト</a:t>
            </a:r>
            <a:endParaRPr kumimoji="1" lang="ja-JP" altLang="en-US" sz="4400" dirty="0">
              <a:solidFill>
                <a:schemeClr val="accent2">
                  <a:lumMod val="50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4381612" y="6652862"/>
            <a:ext cx="1956804" cy="2659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chemeClr val="tx1"/>
                </a:solidFill>
              </a:rPr>
              <a:t>足立法子</a:t>
            </a:r>
            <a:r>
              <a:rPr kumimoji="1" lang="ja-JP" altLang="en-US" dirty="0" smtClean="0">
                <a:solidFill>
                  <a:schemeClr val="tx1"/>
                </a:solidFill>
              </a:rPr>
              <a:t>講師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27" name="図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539" y="7902165"/>
            <a:ext cx="1026319" cy="999781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587" y="4657023"/>
            <a:ext cx="948723" cy="1187619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980529" y="6998046"/>
            <a:ext cx="2759974" cy="5600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子どもとの関わり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07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60486" y="183770"/>
            <a:ext cx="4878916" cy="36933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chemeClr val="bg1"/>
                </a:solidFill>
                <a:latin typeface="AR Pゴシック体M" panose="020B0600000000000000" pitchFamily="50" charset="-128"/>
                <a:ea typeface="AR Pゴシック体M" panose="020B0600000000000000" pitchFamily="50" charset="-128"/>
              </a:rPr>
              <a:t>兵庫</a:t>
            </a:r>
            <a:r>
              <a:rPr lang="ja-JP" altLang="en-US" b="1" dirty="0" smtClean="0">
                <a:solidFill>
                  <a:schemeClr val="bg1"/>
                </a:solidFill>
                <a:latin typeface="AR Pゴシック体M" panose="020B0600000000000000" pitchFamily="50" charset="-128"/>
                <a:ea typeface="AR Pゴシック体M" panose="020B0600000000000000" pitchFamily="50" charset="-128"/>
              </a:rPr>
              <a:t>大学 行　</a:t>
            </a:r>
            <a:r>
              <a:rPr lang="en-US" altLang="ja-JP" b="1" dirty="0" smtClean="0">
                <a:solidFill>
                  <a:schemeClr val="bg1"/>
                </a:solidFill>
                <a:latin typeface="AR Pゴシック体M" panose="020B0600000000000000" pitchFamily="50" charset="-128"/>
                <a:ea typeface="AR Pゴシック体M" panose="020B0600000000000000" pitchFamily="50" charset="-128"/>
              </a:rPr>
              <a:t>FAX:079-427-9897</a:t>
            </a:r>
            <a:r>
              <a:rPr lang="ja-JP" altLang="en-US" b="1" dirty="0" smtClean="0">
                <a:solidFill>
                  <a:schemeClr val="bg1"/>
                </a:solidFill>
                <a:latin typeface="AR Pゴシック体M" panose="020B0600000000000000" pitchFamily="50" charset="-128"/>
                <a:ea typeface="AR Pゴシック体M" panose="020B0600000000000000" pitchFamily="50" charset="-128"/>
              </a:rPr>
              <a:t>（</a:t>
            </a:r>
            <a:r>
              <a:rPr lang="en-US" altLang="ja-JP" b="1" dirty="0" smtClean="0">
                <a:solidFill>
                  <a:schemeClr val="bg1"/>
                </a:solidFill>
                <a:latin typeface="AR Pゴシック体M" panose="020B0600000000000000" pitchFamily="50" charset="-128"/>
                <a:ea typeface="AR Pゴシック体M" panose="020B0600000000000000" pitchFamily="50" charset="-128"/>
              </a:rPr>
              <a:t>EC</a:t>
            </a:r>
            <a:r>
              <a:rPr lang="ja-JP" altLang="en-US" b="1" dirty="0" smtClean="0">
                <a:solidFill>
                  <a:schemeClr val="bg1"/>
                </a:solidFill>
                <a:latin typeface="AR Pゴシック体M" panose="020B0600000000000000" pitchFamily="50" charset="-128"/>
                <a:ea typeface="AR Pゴシック体M" panose="020B0600000000000000" pitchFamily="50" charset="-128"/>
              </a:rPr>
              <a:t>）</a:t>
            </a:r>
            <a:endParaRPr kumimoji="1" lang="ja-JP" altLang="en-US" b="1" dirty="0">
              <a:solidFill>
                <a:schemeClr val="bg1"/>
              </a:solidFill>
              <a:latin typeface="AR Pゴシック体M" panose="020B0600000000000000" pitchFamily="50" charset="-128"/>
              <a:ea typeface="AR Pゴシック体M" panose="020B0600000000000000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09759" y="1275439"/>
            <a:ext cx="4860626" cy="954107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kumimoji="1" lang="ja-JP" altLang="en-US" sz="3200" b="1" dirty="0" smtClean="0">
                <a:solidFill>
                  <a:srgbClr val="FF3399"/>
                </a:solidFill>
                <a:latin typeface="AR Pゴシック体M" panose="020B0600000000000000" pitchFamily="50" charset="-128"/>
                <a:ea typeface="AR Pゴシック体M" panose="020B0600000000000000" pitchFamily="50" charset="-128"/>
              </a:rPr>
              <a:t>キャンパスカフェ　</a:t>
            </a:r>
            <a:r>
              <a:rPr lang="ja-JP" altLang="en-US" sz="3200" b="1" dirty="0" smtClean="0">
                <a:solidFill>
                  <a:srgbClr val="FF3399"/>
                </a:solidFill>
                <a:latin typeface="AR Pゴシック体M" panose="020B0600000000000000" pitchFamily="50" charset="-128"/>
                <a:ea typeface="AR Pゴシック体M" panose="020B0600000000000000" pitchFamily="50" charset="-128"/>
              </a:rPr>
              <a:t>なごみ　サテライト</a:t>
            </a:r>
            <a:endParaRPr kumimoji="1" lang="en-US" altLang="ja-JP" sz="2800" dirty="0" smtClean="0">
              <a:solidFill>
                <a:srgbClr val="FF3399"/>
              </a:solidFill>
              <a:latin typeface="AR Pゴシック体M" panose="020B0600000000000000" pitchFamily="50" charset="-128"/>
              <a:ea typeface="AR Pゴシック体M" panose="020B0600000000000000" pitchFamily="50" charset="-128"/>
            </a:endParaRPr>
          </a:p>
          <a:p>
            <a:pPr algn="ctr"/>
            <a:r>
              <a:rPr kumimoji="1" lang="ja-JP" altLang="en-US" sz="2400" dirty="0" smtClean="0">
                <a:solidFill>
                  <a:srgbClr val="FF3399"/>
                </a:solidFill>
                <a:latin typeface="AR Pゴシック体M" panose="020B0600000000000000" pitchFamily="50" charset="-128"/>
                <a:ea typeface="AR Pゴシック体M" panose="020B0600000000000000" pitchFamily="50" charset="-128"/>
              </a:rPr>
              <a:t>参加申込書</a:t>
            </a:r>
            <a:endParaRPr kumimoji="1" lang="ja-JP" altLang="en-US" sz="2400" dirty="0">
              <a:solidFill>
                <a:srgbClr val="FF3399"/>
              </a:solidFill>
              <a:latin typeface="AR Pゴシック体M" panose="020B0600000000000000" pitchFamily="50" charset="-128"/>
              <a:ea typeface="AR Pゴシック体M" panose="020B0600000000000000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09759" y="2008496"/>
            <a:ext cx="5705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日時：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令和</a:t>
            </a:r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元</a:t>
            </a:r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</a:t>
            </a:r>
            <a:r>
              <a:rPr lang="en-US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10</a:t>
            </a:r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</a:t>
            </a:r>
            <a:r>
              <a:rPr lang="en-US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30</a:t>
            </a:r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日（水）</a:t>
            </a:r>
            <a:r>
              <a:rPr kumimoji="1" lang="en-US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13</a:t>
            </a:r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：</a:t>
            </a:r>
            <a:r>
              <a:rPr lang="en-US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</a:t>
            </a:r>
            <a:r>
              <a:rPr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</a:t>
            </a:r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</a:t>
            </a:r>
            <a:r>
              <a:rPr kumimoji="1" lang="en-US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15</a:t>
            </a:r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：</a:t>
            </a:r>
            <a:r>
              <a:rPr lang="en-US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00</a:t>
            </a:r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09759" y="2409510"/>
            <a:ext cx="4801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場所：加古川総合文化センター　２階調理室</a:t>
            </a:r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814456" y="8838168"/>
            <a:ext cx="36367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chemeClr val="accent6">
                    <a:lumMod val="50000"/>
                  </a:schemeClr>
                </a:solidFill>
              </a:rPr>
              <a:t>【</a:t>
            </a:r>
            <a:r>
              <a:rPr kumimoji="1" lang="ja-JP" altLang="en-US" sz="1600" dirty="0" smtClean="0">
                <a:solidFill>
                  <a:schemeClr val="accent6">
                    <a:lumMod val="50000"/>
                  </a:schemeClr>
                </a:solidFill>
              </a:rPr>
              <a:t>お申込・お問い合わせ</a:t>
            </a:r>
            <a:r>
              <a:rPr kumimoji="1" lang="en-US" altLang="ja-JP" sz="1600" dirty="0" smtClean="0">
                <a:solidFill>
                  <a:schemeClr val="accent6">
                    <a:lumMod val="50000"/>
                  </a:schemeClr>
                </a:solidFill>
              </a:rPr>
              <a:t>】</a:t>
            </a:r>
          </a:p>
          <a:p>
            <a:r>
              <a:rPr lang="ja-JP" altLang="en-US" sz="1600" dirty="0" smtClean="0">
                <a:solidFill>
                  <a:schemeClr val="accent6">
                    <a:lumMod val="50000"/>
                  </a:schemeClr>
                </a:solidFill>
              </a:rPr>
              <a:t>兵庫大学　地域医療福祉研修センター</a:t>
            </a:r>
            <a:endParaRPr lang="en-US" altLang="ja-JP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kumimoji="1" lang="en-US" altLang="ja-JP" sz="1600" dirty="0" smtClean="0">
                <a:solidFill>
                  <a:schemeClr val="accent6">
                    <a:lumMod val="50000"/>
                  </a:schemeClr>
                </a:solidFill>
              </a:rPr>
              <a:t>Tel:079-427-9531</a:t>
            </a:r>
            <a:r>
              <a:rPr lang="ja-JP" altLang="en-U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ja-JP" altLang="en-US" sz="1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ja-JP" sz="1600" dirty="0" smtClean="0">
                <a:solidFill>
                  <a:schemeClr val="accent6">
                    <a:lumMod val="50000"/>
                  </a:schemeClr>
                </a:solidFill>
              </a:rPr>
              <a:t>Fax:079-427-9897</a:t>
            </a:r>
            <a:r>
              <a:rPr lang="ja-JP" altLang="en-US" sz="1600" dirty="0" smtClean="0">
                <a:solidFill>
                  <a:schemeClr val="accent6">
                    <a:lumMod val="50000"/>
                  </a:schemeClr>
                </a:solidFill>
              </a:rPr>
              <a:t>（</a:t>
            </a:r>
            <a:r>
              <a:rPr lang="en-US" altLang="ja-JP" sz="1600" dirty="0" smtClean="0">
                <a:solidFill>
                  <a:schemeClr val="accent6">
                    <a:lumMod val="50000"/>
                  </a:schemeClr>
                </a:solidFill>
              </a:rPr>
              <a:t>EC</a:t>
            </a:r>
            <a:r>
              <a:rPr lang="ja-JP" altLang="en-US" sz="1600" dirty="0" smtClean="0">
                <a:solidFill>
                  <a:schemeClr val="accent6">
                    <a:lumMod val="50000"/>
                  </a:schemeClr>
                </a:solidFill>
              </a:rPr>
              <a:t>）</a:t>
            </a:r>
            <a:endParaRPr lang="en-US" altLang="ja-JP" sz="16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39" t="44766" r="-1" b="19662"/>
          <a:stretch/>
        </p:blipFill>
        <p:spPr>
          <a:xfrm>
            <a:off x="5794430" y="1323667"/>
            <a:ext cx="885391" cy="750804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82" t="12146" b="56139"/>
          <a:stretch/>
        </p:blipFill>
        <p:spPr>
          <a:xfrm>
            <a:off x="-282003" y="1061038"/>
            <a:ext cx="2018871" cy="937543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 rotWithShape="1">
          <a:blip r:embed="rId4"/>
          <a:srcRect l="9803" t="6378" r="10231" b="2288"/>
          <a:stretch/>
        </p:blipFill>
        <p:spPr>
          <a:xfrm>
            <a:off x="192066" y="2836505"/>
            <a:ext cx="6507314" cy="5973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8965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818</TotalTime>
  <Words>112</Words>
  <Application>Microsoft Office PowerPoint</Application>
  <PresentationFormat>A4 210 x 297 mm</PresentationFormat>
  <Paragraphs>31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3" baseType="lpstr">
      <vt:lpstr>HGPｺﾞｼｯｸM</vt:lpstr>
      <vt:lpstr>HGP創英角ｺﾞｼｯｸUB</vt:lpstr>
      <vt:lpstr>Calibri</vt:lpstr>
      <vt:lpstr>ＭＳ Ｐゴシック</vt:lpstr>
      <vt:lpstr>HG丸ｺﾞｼｯｸM-PRO</vt:lpstr>
      <vt:lpstr>HGP創英角ﾎﾟｯﾌﾟ体</vt:lpstr>
      <vt:lpstr>AR Pゴシック体M</vt:lpstr>
      <vt:lpstr>Calibri Light</vt:lpstr>
      <vt:lpstr>HGSｺﾞｼｯｸE</vt:lpstr>
      <vt:lpstr>Arial</vt:lpstr>
      <vt:lpstr>Office テーマ</vt:lpstr>
      <vt:lpstr>PowerPoint プレゼンテーション</vt:lpstr>
      <vt:lpstr>PowerPoint プレゼンテーション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PC_1</dc:creator>
  <cp:lastModifiedBy>admin</cp:lastModifiedBy>
  <cp:revision>85</cp:revision>
  <cp:lastPrinted>2019-10-11T05:40:49Z</cp:lastPrinted>
  <dcterms:created xsi:type="dcterms:W3CDTF">2017-09-12T00:30:20Z</dcterms:created>
  <dcterms:modified xsi:type="dcterms:W3CDTF">2019-10-11T05:44:26Z</dcterms:modified>
</cp:coreProperties>
</file>